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8"/>
  </p:notesMasterIdLst>
  <p:sldIdLst>
    <p:sldId id="256" r:id="rId2"/>
    <p:sldId id="257" r:id="rId3"/>
    <p:sldId id="263" r:id="rId4"/>
    <p:sldId id="258" r:id="rId5"/>
    <p:sldId id="260" r:id="rId6"/>
    <p:sldId id="262" r:id="rId7"/>
    <p:sldId id="264" r:id="rId8"/>
    <p:sldId id="265" r:id="rId9"/>
    <p:sldId id="266" r:id="rId10"/>
    <p:sldId id="267" r:id="rId11"/>
    <p:sldId id="269" r:id="rId12"/>
    <p:sldId id="268"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1"/>
    <p:restoredTop sz="94694"/>
  </p:normalViewPr>
  <p:slideViewPr>
    <p:cSldViewPr snapToGrid="0">
      <p:cViewPr>
        <p:scale>
          <a:sx n="105" d="100"/>
          <a:sy n="105" d="100"/>
        </p:scale>
        <p:origin x="-29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05.11.2025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14</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13</a:t>
            </a:fld>
            <a:endParaRPr lang="en-CH"/>
          </a:p>
        </p:txBody>
      </p:sp>
    </p:spTree>
    <p:extLst>
      <p:ext uri="{BB962C8B-B14F-4D97-AF65-F5344CB8AC3E}">
        <p14:creationId xmlns:p14="http://schemas.microsoft.com/office/powerpoint/2010/main" val="3171030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05.11.25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05.11.25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05.11.25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05.11.25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05.11.25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05.11.25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05.11.25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05.11.25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05.11.25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1600200" y="1862053"/>
            <a:ext cx="899160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rgbClr val="0070C0"/>
                </a:solidFill>
              </a:rPr>
              <a:t>statistics</a:t>
            </a:r>
            <a:r>
              <a:rPr lang="en-CH" dirty="0"/>
              <a:t> and </a:t>
            </a:r>
            <a:r>
              <a:rPr lang="en-CH" dirty="0">
                <a:solidFill>
                  <a:schemeClr val="accent3"/>
                </a:solidFill>
              </a:rPr>
              <a:t>information science</a:t>
            </a:r>
            <a:br>
              <a:rPr lang="en-CH" dirty="0"/>
            </a:br>
            <a:r>
              <a:rPr lang="en-CH" dirty="0"/>
              <a:t>(R</a:t>
            </a:r>
            <a:r>
              <a:rPr lang="en-CH" dirty="0">
                <a:solidFill>
                  <a:srgbClr val="0070C0"/>
                </a:solidFill>
              </a:rPr>
              <a:t>IS</a:t>
            </a:r>
            <a:r>
              <a:rPr lang="en-CH" dirty="0">
                <a:solidFill>
                  <a:schemeClr val="accent3"/>
                </a:solidFill>
              </a:rPr>
              <a:t>IS</a:t>
            </a:r>
            <a:r>
              <a:rPr lang="en-CH" dirty="0"/>
              <a:t>)</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EU project 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7" y="1049171"/>
            <a:ext cx="11082148" cy="2439499"/>
          </a:xfrm>
        </p:spPr>
        <p:txBody>
          <a:bodyPr>
            <a:normAutofit lnSpcReduction="10000"/>
          </a:bodyPr>
          <a:lstStyle/>
          <a:p>
            <a:pPr marL="0" indent="0">
              <a:buNone/>
            </a:pPr>
            <a:r>
              <a:rPr lang="en-US" sz="2000" b="1" dirty="0">
                <a:solidFill>
                  <a:srgbClr val="0070C0"/>
                </a:solidFill>
                <a:ea typeface="Roboto" panose="02000000000000000000" pitchFamily="2" charset="0"/>
              </a:rPr>
              <a:t>Activities at UNIGE and outside: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Research Fellow at the </a:t>
            </a:r>
            <a:r>
              <a:rPr lang="en-US" sz="1800" b="1" dirty="0">
                <a:solidFill>
                  <a:schemeClr val="tx1"/>
                </a:solidFill>
                <a:highlight>
                  <a:srgbClr val="FFFF00"/>
                </a:highlight>
                <a:ea typeface="Roboto" panose="02000000000000000000" pitchFamily="2" charset="0"/>
              </a:rPr>
              <a:t>Competence Center for Innovation and Partnerships, </a:t>
            </a:r>
            <a:r>
              <a:rPr lang="en-US" sz="1800" dirty="0">
                <a:solidFill>
                  <a:schemeClr val="tx1"/>
                </a:solidFill>
                <a:ea typeface="Roboto" panose="02000000000000000000" pitchFamily="2" charset="0"/>
              </a:rPr>
              <a:t>Member of the Board of Directors at the </a:t>
            </a:r>
            <a:r>
              <a:rPr lang="en-US" sz="1800" b="1" dirty="0">
                <a:solidFill>
                  <a:schemeClr val="tx1"/>
                </a:solidFill>
                <a:ea typeface="Roboto" panose="02000000000000000000" pitchFamily="2" charset="0"/>
              </a:rPr>
              <a:t>Digital Law Center</a:t>
            </a:r>
            <a:r>
              <a:rPr lang="en-US" b="1" dirty="0">
                <a:solidFill>
                  <a:schemeClr val="tx1"/>
                </a:solidFill>
                <a:ea typeface="Roboto" panose="02000000000000000000" pitchFamily="2" charset="0"/>
              </a:rPr>
              <a:t> </a:t>
            </a:r>
            <a:r>
              <a:rPr lang="en-US" dirty="0">
                <a:solidFill>
                  <a:schemeClr val="tx1"/>
                </a:solidFill>
                <a:ea typeface="Roboto" panose="02000000000000000000" pitchFamily="2" charset="0"/>
              </a:rPr>
              <a:t>(</a:t>
            </a:r>
            <a:r>
              <a:rPr lang="en-US" sz="1800" dirty="0">
                <a:solidFill>
                  <a:schemeClr val="tx1"/>
                </a:solidFill>
                <a:ea typeface="Roboto" panose="02000000000000000000" pitchFamily="2" charset="0"/>
              </a:rPr>
              <a:t>Faculty of Law);</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Co-Initiator &amp; Co-Author of the </a:t>
            </a:r>
            <a:r>
              <a:rPr lang="en-US" sz="1800" b="1" dirty="0">
                <a:solidFill>
                  <a:schemeClr val="tx1"/>
                </a:solidFill>
                <a:ea typeface="Roboto" panose="02000000000000000000" pitchFamily="2" charset="0"/>
              </a:rPr>
              <a:t>Swiss Data Literacy Charter</a:t>
            </a:r>
            <a:r>
              <a:rPr lang="en-US" sz="1800" dirty="0">
                <a:solidFill>
                  <a:schemeClr val="tx1"/>
                </a:solidFill>
                <a:ea typeface="Roboto" panose="02000000000000000000" pitchFamily="2" charset="0"/>
              </a:rPr>
              <a:t> (Swiss Academies of Arts and Sciences); Co-Initiator </a:t>
            </a:r>
            <a:r>
              <a:rPr lang="en-US" sz="1800" b="1" dirty="0">
                <a:solidFill>
                  <a:schemeClr val="tx1"/>
                </a:solidFill>
                <a:highlight>
                  <a:srgbClr val="FFFF00"/>
                </a:highlight>
                <a:ea typeface="Roboto" panose="02000000000000000000" pitchFamily="2" charset="0"/>
              </a:rPr>
              <a:t>Data Literacy </a:t>
            </a:r>
            <a:r>
              <a:rPr lang="en-US" sz="1800" b="1" dirty="0">
                <a:solidFill>
                  <a:schemeClr val="tx1"/>
                </a:solidFill>
                <a:ea typeface="Roboto" panose="02000000000000000000" pitchFamily="2" charset="0"/>
              </a:rPr>
              <a:t>Switzerland</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Columnist for the </a:t>
            </a:r>
            <a:r>
              <a:rPr lang="en-US" sz="1800" b="1" dirty="0">
                <a:solidFill>
                  <a:schemeClr val="tx1"/>
                </a:solidFill>
                <a:ea typeface="Roboto" panose="02000000000000000000" pitchFamily="2" charset="0"/>
              </a:rPr>
              <a:t>Walliser Bote</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Member of the Board of Directors at the </a:t>
            </a:r>
            <a:r>
              <a:rPr lang="en-US" sz="1800" b="1" dirty="0">
                <a:solidFill>
                  <a:schemeClr val="tx1"/>
                </a:solidFill>
                <a:ea typeface="Roboto" panose="02000000000000000000" pitchFamily="2" charset="0"/>
              </a:rPr>
              <a:t>Swiss Data Alliance</a:t>
            </a:r>
            <a:r>
              <a:rPr lang="en-US" b="1" dirty="0">
                <a:solidFill>
                  <a:schemeClr val="tx1"/>
                </a:solidFill>
                <a:ea typeface="Roboto" panose="02000000000000000000" pitchFamily="2" charset="0"/>
              </a:rPr>
              <a:t>; </a:t>
            </a:r>
            <a:r>
              <a:rPr lang="en-US" sz="1800" dirty="0">
                <a:solidFill>
                  <a:schemeClr val="tx1"/>
                </a:solidFill>
                <a:ea typeface="Roboto" panose="02000000000000000000" pitchFamily="2" charset="0"/>
              </a:rPr>
              <a:t>Elected Member of the </a:t>
            </a:r>
            <a:r>
              <a:rPr lang="en-US" sz="1800" b="1" dirty="0">
                <a:solidFill>
                  <a:schemeClr val="tx1"/>
                </a:solidFill>
                <a:ea typeface="Roboto" panose="02000000000000000000" pitchFamily="2" charset="0"/>
              </a:rPr>
              <a:t>International Statistical Institute</a:t>
            </a:r>
            <a:r>
              <a:rPr lang="en-US" sz="1800" dirty="0">
                <a:solidFill>
                  <a:schemeClr val="tx1"/>
                </a:solidFill>
                <a:ea typeface="Roboto" panose="02000000000000000000" pitchFamily="2" charset="0"/>
              </a:rPr>
              <a:t>;</a:t>
            </a:r>
            <a:r>
              <a:rPr lang="en-US" dirty="0">
                <a:solidFill>
                  <a:schemeClr val="tx1"/>
                </a:solidFill>
                <a:ea typeface="Roboto" panose="02000000000000000000" pitchFamily="2" charset="0"/>
              </a:rPr>
              <a:t> </a:t>
            </a:r>
            <a:r>
              <a:rPr lang="en-US" sz="1800" dirty="0">
                <a:solidFill>
                  <a:schemeClr val="tx1"/>
                </a:solidFill>
                <a:ea typeface="Roboto" panose="02000000000000000000" pitchFamily="2" charset="0"/>
              </a:rPr>
              <a:t>Full Member of the </a:t>
            </a:r>
            <a:r>
              <a:rPr lang="en-US" sz="1800" b="1" dirty="0">
                <a:solidFill>
                  <a:schemeClr val="tx1"/>
                </a:solidFill>
                <a:ea typeface="Roboto" panose="02000000000000000000" pitchFamily="2" charset="0"/>
              </a:rPr>
              <a:t>Swiss Academy of Engineering Sciences; </a:t>
            </a:r>
            <a:r>
              <a:rPr lang="en-US" sz="1800" dirty="0">
                <a:solidFill>
                  <a:schemeClr val="tx1"/>
                </a:solidFill>
                <a:highlight>
                  <a:srgbClr val="FFFF00"/>
                </a:highlight>
                <a:ea typeface="Roboto" panose="02000000000000000000" pitchFamily="2" charset="0"/>
              </a:rPr>
              <a:t>CEO at </a:t>
            </a:r>
            <a:r>
              <a:rPr lang="en-US" sz="1800" b="1"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consulting</a:t>
            </a: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416674" y="3517000"/>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ea typeface="Roboto" panose="02000000000000000000" pitchFamily="2" charset="0"/>
              </a:rPr>
              <a:t>Analytics-ready Data</a:t>
            </a:r>
            <a:r>
              <a:rPr lang="en-US" dirty="0">
                <a:ea typeface="Roboto" panose="02000000000000000000" pitchFamily="2" charset="0"/>
              </a:rPr>
              <a:t> and </a:t>
            </a:r>
            <a:r>
              <a:rPr lang="en-US" b="1" dirty="0">
                <a:ea typeface="Roboto" panose="02000000000000000000" pitchFamily="2" charset="0"/>
              </a:rPr>
              <a:t>AI-ready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489126" y="5259452"/>
            <a:ext cx="11082148" cy="1323439"/>
          </a:xfrm>
          <a:prstGeom prst="rect">
            <a:avLst/>
          </a:prstGeom>
          <a:noFill/>
        </p:spPr>
        <p:txBody>
          <a:bodyPr wrap="square" rtlCol="0">
            <a:spAutoFit/>
          </a:bodyPr>
          <a:lstStyle/>
          <a:p>
            <a:r>
              <a:rPr lang="en-CH" sz="2000" b="1" dirty="0">
                <a:solidFill>
                  <a:srgbClr val="FF0000"/>
                </a:solidFill>
              </a:rPr>
              <a:t>Teaching:</a:t>
            </a:r>
          </a:p>
          <a:p>
            <a:endParaRPr lang="en-CH" sz="2000" b="1" dirty="0">
              <a:solidFill>
                <a:srgbClr val="FF0000"/>
              </a:solidFill>
            </a:endParaRPr>
          </a:p>
          <a:p>
            <a:r>
              <a:rPr lang="en-GB" sz="2000" dirty="0"/>
              <a:t>B</a:t>
            </a:r>
            <a:r>
              <a:rPr lang="en-CH" sz="2000" dirty="0"/>
              <a:t>achelor + Master + </a:t>
            </a:r>
            <a:r>
              <a:rPr lang="en-CH" sz="2000" dirty="0">
                <a:highlight>
                  <a:srgbClr val="FFFF00"/>
                </a:highlight>
              </a:rPr>
              <a:t>Executive program</a:t>
            </a:r>
            <a:r>
              <a:rPr lang="en-CH" sz="2000" dirty="0"/>
              <a:t>: Business Analytics, Analytics Consulting, Data Quality and Data Collection Strategies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7" y="1049170"/>
            <a:ext cx="11363488" cy="5395875"/>
          </a:xfrm>
        </p:spPr>
        <p:txBody>
          <a:bodyPr>
            <a:normAutofit fontScale="850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r>
              <a:rPr lang="en-US" sz="2400" dirty="0"/>
              <a:t>- </a:t>
            </a:r>
            <a:r>
              <a:rPr lang="en-US" sz="2400" dirty="0">
                <a:highlight>
                  <a:srgbClr val="FFFF00"/>
                </a:highlight>
              </a:rPr>
              <a:t>Distributional Prediction/ Random Forests and Kernel methods</a:t>
            </a:r>
          </a:p>
          <a:p>
            <a:pPr marL="742950" lvl="1" indent="-285750">
              <a:lnSpc>
                <a:spcPct val="9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90000"/>
              </a:lnSpc>
              <a:spcBef>
                <a:spcPts val="500"/>
              </a:spcBef>
            </a:pPr>
            <a:r>
              <a:rPr lang="en-US" sz="2000" dirty="0"/>
              <a:t>In particular: Distributional Random Forest (DRF) and Causal Distributional Random Forest (Causal-DRF)</a:t>
            </a:r>
          </a:p>
          <a:p>
            <a:pPr marL="742950" lvl="1" indent="-285750">
              <a:lnSpc>
                <a:spcPct val="90000"/>
              </a:lnSpc>
              <a:spcBef>
                <a:spcPts val="500"/>
              </a:spcBef>
            </a:pPr>
            <a:r>
              <a:rPr lang="en-US" sz="2000" dirty="0"/>
              <a:t>Both use the concept of kernel mean embeddings to efficiently learn representations of (multivariate) conditional distributions</a:t>
            </a:r>
          </a:p>
          <a:p>
            <a:pPr marL="742950" lvl="1" indent="-285750">
              <a:lnSpc>
                <a:spcPct val="90000"/>
              </a:lnSpc>
              <a:spcBef>
                <a:spcPts val="500"/>
              </a:spcBef>
            </a:pP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90000"/>
              </a:lnSpc>
              <a:spcBef>
                <a:spcPts val="500"/>
              </a:spcBef>
            </a:pPr>
            <a:r>
              <a:rPr lang="en-US" sz="2000" dirty="0"/>
              <a:t>Studying and developing best practices in Missing Value Imputation</a:t>
            </a:r>
          </a:p>
          <a:p>
            <a:pPr marL="742950" lvl="1" indent="-285750">
              <a:lnSpc>
                <a:spcPct val="90000"/>
              </a:lnSpc>
              <a:spcBef>
                <a:spcPts val="500"/>
              </a:spcBef>
            </a:pPr>
            <a:r>
              <a:rPr lang="en-US" sz="2000" dirty="0"/>
              <a:t>Theoretical work, treating the problem of missing values as a problem of misspecification and using tools from robust statistics  </a:t>
            </a:r>
          </a:p>
          <a:p>
            <a:pPr marL="742950" lvl="1" indent="-285750">
              <a:lnSpc>
                <a:spcPct val="90000"/>
              </a:lnSpc>
              <a:spcBef>
                <a:spcPts val="500"/>
              </a:spcBef>
            </a:pPr>
            <a:r>
              <a:rPr lang="en-US" sz="2000" dirty="0"/>
              <a:t>In general, I am attempting </a:t>
            </a:r>
            <a:r>
              <a:rPr lang="en-US" sz="2000" b="1" dirty="0"/>
              <a:t>to close the gap between theory and practice in the handling of missing values</a:t>
            </a:r>
          </a:p>
          <a:p>
            <a:pPr marL="742950" lvl="1" indent="-285750">
              <a:lnSpc>
                <a:spcPct val="90000"/>
              </a:lnSpc>
              <a:spcBef>
                <a:spcPts val="500"/>
              </a:spcBef>
            </a:pPr>
            <a:endParaRPr lang="en-US" sz="2000" b="1" dirty="0"/>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2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99156" y="119798"/>
            <a:ext cx="1359165" cy="1538218"/>
          </a:xfrm>
          <a:prstGeom prst="rect">
            <a:avLst/>
          </a:prstGeom>
        </p:spPr>
      </p:pic>
    </p:spTree>
    <p:extLst>
      <p:ext uri="{BB962C8B-B14F-4D97-AF65-F5344CB8AC3E}">
        <p14:creationId xmlns:p14="http://schemas.microsoft.com/office/powerpoint/2010/main" val="23631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014054" y="83466"/>
            <a:ext cx="1982092" cy="161884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a:t>
            </a:r>
            <a:r>
              <a:rPr lang="en-GB" dirty="0">
                <a:highlight>
                  <a:srgbClr val="FFFF00"/>
                </a:highlight>
              </a:rPr>
              <a:t>phonetics</a:t>
            </a:r>
            <a:r>
              <a:rPr lang="en-GB" dirty="0"/>
              <a:t>; biophysics; </a:t>
            </a:r>
            <a:r>
              <a:rPr lang="en-GB" b="1" dirty="0"/>
              <a:t>econometrics</a:t>
            </a:r>
            <a:r>
              <a:rPr lang="en-GB" dirty="0"/>
              <a:t>; genomics; </a:t>
            </a:r>
            <a:r>
              <a:rPr lang="en-GB" b="1" dirty="0"/>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10184540" y="55052"/>
            <a:ext cx="1799479" cy="1551495"/>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2743642"/>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589267" y="2743641"/>
            <a:ext cx="1657351" cy="1657351"/>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743640"/>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5" y="4536906"/>
            <a:ext cx="10803004"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Maths 1 (GSEM + BARI), Multivariate </a:t>
            </a:r>
            <a:r>
              <a:rPr lang="en-CH" sz="1800" dirty="0"/>
              <a:t>Analyis,  Applied Bayesian Analysis ---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422715" y="5357054"/>
            <a:ext cx="3055380" cy="1307437"/>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 </a:t>
            </a:r>
            <a:r>
              <a:rPr lang="en-GB" dirty="0"/>
              <a:t>How to </a:t>
            </a:r>
            <a:r>
              <a:rPr lang="en-GB" dirty="0">
                <a:highlight>
                  <a:srgbClr val="FFFF00"/>
                </a:highlight>
              </a:rPr>
              <a:t>code</a:t>
            </a:r>
            <a:r>
              <a:rPr lang="en-GB" dirty="0"/>
              <a:t> (Python, we can also do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826847" y="2731008"/>
            <a:ext cx="5300793"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6868DF75-8E5C-522F-2423-963C9EBC44CA}"/>
              </a:ext>
            </a:extLst>
          </p:cNvPr>
          <p:cNvPicPr>
            <a:picLocks noChangeAspect="1"/>
          </p:cNvPicPr>
          <p:nvPr/>
        </p:nvPicPr>
        <p:blipFill>
          <a:blip r:embed="rId2"/>
          <a:stretch>
            <a:fillRect/>
          </a:stretch>
        </p:blipFill>
        <p:spPr>
          <a:xfrm>
            <a:off x="3943044" y="629177"/>
            <a:ext cx="4305912" cy="5599646"/>
          </a:xfrm>
          <a:prstGeom prst="rect">
            <a:avLst/>
          </a:prstGeom>
        </p:spPr>
      </p:pic>
    </p:spTree>
    <p:extLst>
      <p:ext uri="{BB962C8B-B14F-4D97-AF65-F5344CB8AC3E}">
        <p14:creationId xmlns:p14="http://schemas.microsoft.com/office/powerpoint/2010/main" val="166203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10510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0877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205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764545"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7" y="855042"/>
            <a:ext cx="11744325" cy="5863144"/>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a:t>
            </a:r>
            <a:r>
              <a:rPr lang="en-GB" sz="2400" dirty="0"/>
              <a:t>: </a:t>
            </a:r>
            <a:r>
              <a:rPr lang="en-GB" sz="2400" i="1" dirty="0"/>
              <a:t>Maths I, Maths II, Prob, Stats,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a:t>
            </a:r>
          </a:p>
          <a:p>
            <a:pPr marL="457200" indent="-457200">
              <a:buFontTx/>
              <a:buChar char="-"/>
            </a:pP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MaStats</a:t>
            </a:r>
            <a:r>
              <a:rPr lang="en-GB" sz="2400" dirty="0">
                <a:solidFill>
                  <a:srgbClr val="FF0000"/>
                </a:solidFill>
              </a:rPr>
              <a:t>)</a:t>
            </a:r>
            <a:r>
              <a:rPr lang="en-GB" sz="2400" dirty="0"/>
              <a:t>:  </a:t>
            </a:r>
            <a:r>
              <a:rPr lang="en-GB" sz="2400" i="1" dirty="0"/>
              <a:t>Machine Learning, Time Series, Applied Bayesian Analysis, Analytics Consulting, Algorithmics and Data Management, Crowdsourcing and AI…</a:t>
            </a:r>
          </a:p>
          <a:p>
            <a:pPr marL="457200" indent="-457200">
              <a:buFontTx/>
              <a:buChar char="-"/>
            </a:pPr>
            <a:endParaRPr lang="en-GB" sz="2400" dirty="0"/>
          </a:p>
          <a:p>
            <a:pPr marL="457200" indent="-457200">
              <a:buFontTx/>
              <a:buChar char="-"/>
            </a:pPr>
            <a:r>
              <a:rPr lang="en-GB" sz="2400" dirty="0">
                <a:solidFill>
                  <a:srgbClr val="FF0000"/>
                </a:solidFill>
              </a:rPr>
              <a:t>two Ph.D. programs </a:t>
            </a:r>
            <a:r>
              <a:rPr lang="en-GB" sz="2400" dirty="0"/>
              <a:t>(Stats and Info Science) </a:t>
            </a:r>
          </a:p>
          <a:p>
            <a:pPr marL="457200" indent="-457200">
              <a:buFontTx/>
              <a:buChar char="-"/>
            </a:pPr>
            <a:endParaRPr lang="en-GB" sz="2400" dirty="0"/>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endParaRPr lang="en-GB" sz="2400" dirty="0"/>
          </a:p>
          <a:p>
            <a:pPr marL="457200" indent="-457200">
              <a:buFontTx/>
              <a:buChar char="-"/>
            </a:pPr>
            <a:r>
              <a:rPr lang="en-GB" sz="2400" dirty="0">
                <a:solidFill>
                  <a:srgbClr val="FF0000"/>
                </a:solidFill>
              </a:rPr>
              <a:t>one course in executive program</a:t>
            </a:r>
          </a:p>
          <a:p>
            <a:pPr marL="1084263" lvl="5" indent="0">
              <a:buNone/>
            </a:pPr>
            <a:endParaRPr lang="en-CH" sz="2700" dirty="0"/>
          </a:p>
        </p:txBody>
      </p:sp>
      <p:sp>
        <p:nvSpPr>
          <p:cNvPr id="6" name="Right Arrow 5">
            <a:extLst>
              <a:ext uri="{FF2B5EF4-FFF2-40B4-BE49-F238E27FC236}">
                <a16:creationId xmlns:a16="http://schemas.microsoft.com/office/drawing/2014/main" id="{7B45EB19-21FB-5D5B-ABC9-9B53ED15731E}"/>
              </a:ext>
            </a:extLst>
          </p:cNvPr>
          <p:cNvSpPr/>
          <p:nvPr/>
        </p:nvSpPr>
        <p:spPr>
          <a:xfrm>
            <a:off x="5143929" y="5614797"/>
            <a:ext cx="1556690" cy="64633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6857781" y="5522463"/>
            <a:ext cx="4957982"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awords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chemeClr val="tx1">
                    <a:lumMod val="95000"/>
                    <a:lumOff val="5000"/>
                  </a:schemeClr>
                </a:solidFill>
              </a:rPr>
              <a:t>fundamental and </a:t>
            </a:r>
            <a:r>
              <a:rPr lang="en-GB" sz="2400" b="1" dirty="0">
                <a:solidFill>
                  <a:srgbClr val="0070C0"/>
                </a:solidFill>
              </a:rPr>
              <a:t>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t>practical applications </a:t>
            </a:r>
          </a:p>
          <a:p>
            <a:pPr marL="0" indent="0">
              <a:buNone/>
            </a:pPr>
            <a:endParaRPr lang="en-GB" sz="2400" dirty="0">
              <a:highlight>
                <a:srgbClr val="FFFF00"/>
              </a:highlight>
            </a:endParaRPr>
          </a:p>
          <a:p>
            <a:pPr marL="0" indent="0">
              <a:buNone/>
            </a:pPr>
            <a:r>
              <a:rPr lang="en-GB" sz="2400" dirty="0"/>
              <a:t>- RISIS members act </a:t>
            </a:r>
            <a:r>
              <a:rPr lang="en-GB" sz="2400" b="1" dirty="0"/>
              <a:t>in various cantonal, national, 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GB" sz="4000" dirty="0">
                <a:solidFill>
                  <a:srgbClr val="0070C0"/>
                </a:solidFill>
              </a:rPr>
              <a:t>Goal</a:t>
            </a:r>
            <a:r>
              <a:rPr lang="en-GB" sz="2400" dirty="0"/>
              <a:t>: RISIS will sustain its role in </a:t>
            </a:r>
            <a:r>
              <a:rPr lang="en-GB" sz="3600" dirty="0">
                <a:solidFill>
                  <a:srgbClr val="0070C0"/>
                </a:solidFill>
              </a:rPr>
              <a:t>rese</a:t>
            </a:r>
            <a:r>
              <a:rPr lang="en-GB" sz="3600" dirty="0">
                <a:solidFill>
                  <a:schemeClr val="accent3"/>
                </a:solidFill>
              </a:rPr>
              <a:t>arch</a:t>
            </a:r>
            <a:r>
              <a:rPr lang="en-GB" sz="3600" dirty="0"/>
              <a:t> and </a:t>
            </a:r>
            <a:r>
              <a:rPr lang="en-GB" sz="3600" dirty="0">
                <a:solidFill>
                  <a:srgbClr val="FF0000"/>
                </a:solidFill>
              </a:rPr>
              <a:t>education</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How</a:t>
            </a:r>
            <a:r>
              <a:rPr lang="en-GB" sz="2400" dirty="0"/>
              <a:t>:  RISIS will prioritize</a:t>
            </a:r>
            <a:r>
              <a:rPr lang="en-GB" sz="2400" b="1" dirty="0"/>
              <a:t> </a:t>
            </a:r>
            <a:r>
              <a:rPr lang="en-GB" sz="3600" b="1" dirty="0">
                <a:solidFill>
                  <a:srgbClr val="0070C0"/>
                </a:solidFill>
              </a:rPr>
              <a:t>interdisciplinary</a:t>
            </a:r>
            <a:r>
              <a:rPr lang="en-GB" sz="3600" b="1" dirty="0"/>
              <a:t> </a:t>
            </a:r>
            <a:r>
              <a:rPr lang="en-GB" sz="3600" b="1" dirty="0">
                <a:solidFill>
                  <a:schemeClr val="accent3"/>
                </a:solidFill>
              </a:rPr>
              <a:t>collaboration</a:t>
            </a:r>
            <a:r>
              <a:rPr lang="en-GB" sz="2400" dirty="0"/>
              <a:t>, strengthening connections between </a:t>
            </a:r>
            <a:r>
              <a:rPr lang="en-GB" sz="2400" dirty="0">
                <a:solidFill>
                  <a:srgbClr val="0070C0"/>
                </a:solidFill>
              </a:rPr>
              <a:t>statistical machine learning</a:t>
            </a:r>
            <a:r>
              <a:rPr lang="en-GB" sz="2400" dirty="0"/>
              <a:t>, </a:t>
            </a:r>
            <a:r>
              <a:rPr lang="en-GB" sz="2400" dirty="0">
                <a:solidFill>
                  <a:schemeClr val="accent3"/>
                </a:solidFill>
              </a:rPr>
              <a:t>informatics</a:t>
            </a:r>
            <a:r>
              <a:rPr lang="en-GB" sz="2400" dirty="0"/>
              <a:t>, and data-driven sciences</a:t>
            </a:r>
            <a:r>
              <a:rPr lang="en-GB" sz="2400" b="1" dirty="0"/>
              <a:t>, </a:t>
            </a:r>
            <a:r>
              <a:rPr lang="en-GB" sz="2400" dirty="0"/>
              <a:t>while expanding its educational offerings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437866"/>
            <a:ext cx="876301" cy="1982268"/>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1" y="64133"/>
            <a:ext cx="2147925"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853</TotalTime>
  <Words>1712</Words>
  <Application>Microsoft Macintosh PowerPoint</Application>
  <PresentationFormat>Widescreen</PresentationFormat>
  <Paragraphs>195</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56</cp:revision>
  <dcterms:created xsi:type="dcterms:W3CDTF">2025-11-03T13:06:25Z</dcterms:created>
  <dcterms:modified xsi:type="dcterms:W3CDTF">2025-11-05T17:58:18Z</dcterms:modified>
</cp:coreProperties>
</file>